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662738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9230"/>
    <a:srgbClr val="333399"/>
    <a:srgbClr val="FF9900"/>
    <a:srgbClr val="FFDB69"/>
    <a:srgbClr val="67B9CF"/>
    <a:srgbClr val="B845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440" y="-2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23B2F-D116-48E7-BB83-3A280BB8C784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3E2B-EE1C-47BF-9D15-2B58DAA46F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0929990" y="-4357750"/>
            <a:ext cx="5334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4000" b="1" dirty="0" smtClean="0">
                <a:solidFill>
                  <a:srgbClr val="C00000"/>
                </a:solidFill>
                <a:latin typeface="Segoe Print" pitchFamily="2" charset="0"/>
                <a:cs typeface="Aharoni" pitchFamily="2" charset="-79"/>
              </a:rPr>
              <a:t>Καλές Πρακτικές</a:t>
            </a:r>
            <a:r>
              <a:rPr lang="en-US" sz="4000" b="1" dirty="0" smtClean="0">
                <a:solidFill>
                  <a:srgbClr val="C00000"/>
                </a:solidFill>
                <a:latin typeface="Segoe Print" pitchFamily="2" charset="0"/>
                <a:cs typeface="Aharoni" pitchFamily="2" charset="-79"/>
              </a:rPr>
              <a:t> </a:t>
            </a:r>
            <a:r>
              <a:rPr lang="el-GR" sz="4000" b="1" dirty="0" smtClean="0">
                <a:solidFill>
                  <a:srgbClr val="C00000"/>
                </a:solidFill>
                <a:latin typeface="Segoe Print" pitchFamily="2" charset="0"/>
                <a:cs typeface="Aharoni" pitchFamily="2" charset="-79"/>
              </a:rPr>
              <a:t>υλοποίησης</a:t>
            </a:r>
            <a:r>
              <a:rPr lang="el-GR" sz="4000" dirty="0" smtClean="0">
                <a:latin typeface="Segoe Print" pitchFamily="2" charset="0"/>
                <a:cs typeface="Aharoni" pitchFamily="2" charset="-79"/>
              </a:rPr>
              <a:t> </a:t>
            </a:r>
            <a:endParaRPr lang="el-GR" sz="4000" dirty="0">
              <a:latin typeface="Segoe Print" pitchFamily="2" charset="0"/>
              <a:cs typeface="Aharoni" pitchFamily="2" charset="-79"/>
            </a:endParaRPr>
          </a:p>
        </p:txBody>
      </p:sp>
      <p:pic>
        <p:nvPicPr>
          <p:cNvPr id="9" name="Picture 2" descr="C:\Users\User\Desktop\thumbnail_22046972_10155101155608403_2841586413614158107_n.jpg"/>
          <p:cNvPicPr>
            <a:picLocks noChangeAspect="1" noChangeArrowheads="1"/>
          </p:cNvPicPr>
          <p:nvPr/>
        </p:nvPicPr>
        <p:blipFill>
          <a:blip r:embed="rId2"/>
          <a:srcRect l="31559" t="-546" r="43194" b="74898"/>
          <a:stretch>
            <a:fillRect/>
          </a:stretch>
        </p:blipFill>
        <p:spPr bwMode="auto">
          <a:xfrm rot="5400000">
            <a:off x="3338904" y="-6402843"/>
            <a:ext cx="1545441" cy="5492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 descr="C:\Users\User\Desktop\thumbnail_22046972_10155101155608403_2841586413614158107_n.jpg"/>
          <p:cNvPicPr>
            <a:picLocks noChangeAspect="1" noChangeArrowheads="1"/>
          </p:cNvPicPr>
          <p:nvPr/>
        </p:nvPicPr>
        <p:blipFill>
          <a:blip r:embed="rId2"/>
          <a:srcRect l="31559" t="-546" r="43194" b="74898"/>
          <a:stretch>
            <a:fillRect/>
          </a:stretch>
        </p:blipFill>
        <p:spPr bwMode="auto">
          <a:xfrm rot="5400000">
            <a:off x="7402919" y="-7474412"/>
            <a:ext cx="1545441" cy="5492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4" descr="SHM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01904" y="552450"/>
            <a:ext cx="1676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13430320" y="-7215270"/>
            <a:ext cx="533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  <a:cs typeface="Aharoni" pitchFamily="2" charset="-79"/>
              </a:rPr>
              <a:t>Σχολική Διαμεσολάβηση</a:t>
            </a:r>
            <a:r>
              <a:rPr lang="el-GR" sz="2000" dirty="0" smtClean="0">
                <a:latin typeface="Segoe Print" pitchFamily="2" charset="0"/>
                <a:cs typeface="Aharoni" pitchFamily="2" charset="-79"/>
              </a:rPr>
              <a:t> </a:t>
            </a:r>
            <a:endParaRPr lang="el-GR" sz="2000" dirty="0">
              <a:latin typeface="Segoe Print" pitchFamily="2" charset="0"/>
              <a:cs typeface="Aharoni" pitchFamily="2" charset="-79"/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357322" y="762614"/>
            <a:ext cx="3714752" cy="10233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algn="ctr">
              <a:lnSpc>
                <a:spcPct val="100000"/>
              </a:lnSpc>
            </a:pPr>
            <a:r>
              <a:rPr lang="el-GR" sz="800" b="1" dirty="0" smtClean="0">
                <a:solidFill>
                  <a:srgbClr val="231F20"/>
                </a:solidFill>
                <a:latin typeface="Arial"/>
                <a:cs typeface="Arial"/>
              </a:rPr>
              <a:t>                 </a:t>
            </a:r>
            <a:r>
              <a:rPr sz="800" b="1" smtClean="0">
                <a:solidFill>
                  <a:srgbClr val="231F20"/>
                </a:solidFill>
                <a:latin typeface="Arial"/>
                <a:cs typeface="Arial"/>
              </a:rPr>
              <a:t>ΕΛΛΗΝΙΚΗ</a:t>
            </a:r>
            <a:r>
              <a:rPr sz="800" b="1" spc="-4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ΔΗΜΟΚ</a:t>
            </a:r>
            <a:r>
              <a:rPr sz="800" b="1" spc="-75" dirty="0" smtClean="0">
                <a:solidFill>
                  <a:srgbClr val="231F20"/>
                </a:solidFill>
                <a:latin typeface="Arial"/>
                <a:cs typeface="Arial"/>
              </a:rPr>
              <a:t>Ρ</a:t>
            </a:r>
            <a:r>
              <a:rPr sz="800" b="1" spc="-85" dirty="0" smtClean="0">
                <a:solidFill>
                  <a:srgbClr val="231F20"/>
                </a:solidFill>
                <a:latin typeface="Arial"/>
                <a:cs typeface="Arial"/>
              </a:rPr>
              <a:t>Α</a:t>
            </a:r>
            <a:r>
              <a:rPr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ΤΙΑ</a:t>
            </a:r>
            <a:endParaRPr sz="800">
              <a:latin typeface="Arial"/>
              <a:cs typeface="Arial"/>
            </a:endParaRPr>
          </a:p>
          <a:p>
            <a:pPr marL="12700" marR="12700" indent="584835" algn="ctr">
              <a:lnSpc>
                <a:spcPct val="100000"/>
              </a:lnSpc>
            </a:pPr>
            <a:r>
              <a:rPr sz="800" b="1" smtClean="0">
                <a:solidFill>
                  <a:srgbClr val="231F20"/>
                </a:solidFill>
                <a:latin typeface="Arial"/>
                <a:cs typeface="Arial"/>
              </a:rPr>
              <a:t>ΥΠ</a:t>
            </a:r>
            <a:r>
              <a:rPr sz="800" b="1" spc="-30" smtClean="0">
                <a:solidFill>
                  <a:srgbClr val="231F20"/>
                </a:solidFill>
                <a:latin typeface="Arial"/>
                <a:cs typeface="Arial"/>
              </a:rPr>
              <a:t>Ο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ΥΡΓΕΙΟ ΠΑΙΔΕΙΑ</a:t>
            </a:r>
            <a:r>
              <a:rPr lang="el-GR" sz="800" b="1" dirty="0" smtClean="0">
                <a:solidFill>
                  <a:srgbClr val="231F20"/>
                </a:solidFill>
                <a:latin typeface="Arial"/>
                <a:cs typeface="Arial"/>
              </a:rPr>
              <a:t>Σ 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ΚΑΙ </a:t>
            </a:r>
            <a:r>
              <a:rPr lang="el-GR"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ΘΡΗΣΚΕΥΜ</a:t>
            </a:r>
            <a:r>
              <a:rPr sz="800" b="1" spc="-85" smtClean="0">
                <a:solidFill>
                  <a:srgbClr val="231F20"/>
                </a:solidFill>
                <a:latin typeface="Arial"/>
                <a:cs typeface="Arial"/>
              </a:rPr>
              <a:t>Α</a:t>
            </a:r>
            <a:r>
              <a:rPr sz="800" b="1" spc="-20" smtClean="0">
                <a:solidFill>
                  <a:srgbClr val="231F20"/>
                </a:solidFill>
                <a:latin typeface="Arial"/>
                <a:cs typeface="Arial"/>
              </a:rPr>
              <a:t>Τ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ΩΝ </a:t>
            </a:r>
            <a:r>
              <a:rPr lang="el-GR"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                                                                            </a:t>
            </a:r>
            <a:r>
              <a:rPr lang="el-GR"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ΠΕΡΙΦΕΡΕΙΑΚΗ</a:t>
            </a:r>
            <a:r>
              <a:rPr sz="800" b="1" spc="-4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ΔΙΕ</a:t>
            </a:r>
            <a:r>
              <a:rPr sz="800" b="1" spc="-40" dirty="0" smtClean="0">
                <a:solidFill>
                  <a:srgbClr val="231F20"/>
                </a:solidFill>
                <a:latin typeface="Arial"/>
                <a:cs typeface="Arial"/>
              </a:rPr>
              <a:t>Υ</a:t>
            </a:r>
            <a:r>
              <a:rPr sz="800" b="1" spc="-30" dirty="0" smtClean="0">
                <a:solidFill>
                  <a:srgbClr val="231F20"/>
                </a:solidFill>
                <a:latin typeface="Arial"/>
                <a:cs typeface="Arial"/>
              </a:rPr>
              <a:t>Θ</a:t>
            </a:r>
            <a:r>
              <a:rPr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ΥΝΣΗ Β/ΘΜΙΑΣ 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ΕΚΠ/ΣΗΣ </a:t>
            </a:r>
            <a:r>
              <a:rPr lang="el-GR"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</a:p>
          <a:p>
            <a:pPr marL="12700" marR="12700" indent="584835" algn="ctr">
              <a:lnSpc>
                <a:spcPct val="100000"/>
              </a:lnSpc>
            </a:pP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ΚΕΝΤΡΙΚΗΣ ΜΑΚΕ</a:t>
            </a:r>
            <a:r>
              <a:rPr sz="800" b="1" spc="-30" smtClean="0">
                <a:solidFill>
                  <a:srgbClr val="231F20"/>
                </a:solidFill>
                <a:latin typeface="Arial"/>
                <a:cs typeface="Arial"/>
              </a:rPr>
              <a:t>Δ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ΟΝΙΑΣ</a:t>
            </a:r>
            <a:r>
              <a:rPr lang="el-GR"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ΔΙΕ</a:t>
            </a:r>
            <a:r>
              <a:rPr sz="800" b="1" spc="-40" smtClean="0">
                <a:solidFill>
                  <a:srgbClr val="231F20"/>
                </a:solidFill>
                <a:latin typeface="Arial"/>
                <a:cs typeface="Arial"/>
              </a:rPr>
              <a:t>Υ</a:t>
            </a:r>
            <a:r>
              <a:rPr sz="800" b="1" spc="-30" smtClean="0">
                <a:solidFill>
                  <a:srgbClr val="231F20"/>
                </a:solidFill>
                <a:latin typeface="Arial"/>
                <a:cs typeface="Arial"/>
              </a:rPr>
              <a:t>Θ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ΥΝΣΗ</a:t>
            </a:r>
            <a:r>
              <a:rPr sz="800" b="1" spc="-4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Δ</a:t>
            </a:r>
            <a:r>
              <a:rPr lang="el-GR"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Β</a:t>
            </a:r>
            <a:r>
              <a:rPr sz="800" b="1" spc="-30" smtClean="0">
                <a:solidFill>
                  <a:srgbClr val="231F20"/>
                </a:solidFill>
                <a:latin typeface="Arial"/>
                <a:cs typeface="Arial"/>
              </a:rPr>
              <a:t>Α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ΘΜΙΑΣ ΕΚΠΑΙΔΕΥΣΗΣ</a:t>
            </a:r>
            <a:r>
              <a:rPr lang="el-GR" sz="800" b="1" spc="-4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800" b="1" spc="-4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95" smtClean="0">
                <a:solidFill>
                  <a:srgbClr val="231F20"/>
                </a:solidFill>
                <a:latin typeface="Arial"/>
                <a:cs typeface="Arial"/>
              </a:rPr>
              <a:t>Δ</a:t>
            </a:r>
            <a:r>
              <a:rPr sz="800" b="1" spc="0" smtClean="0">
                <a:solidFill>
                  <a:srgbClr val="231F20"/>
                </a:solidFill>
                <a:latin typeface="Arial"/>
                <a:cs typeface="Arial"/>
              </a:rPr>
              <a:t>ΥΤΙΚΗΣ </a:t>
            </a:r>
            <a:r>
              <a:rPr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ΘΕΣΣΑ</a:t>
            </a:r>
            <a:r>
              <a:rPr sz="800" b="1" spc="-30" dirty="0" smtClean="0">
                <a:solidFill>
                  <a:srgbClr val="231F20"/>
                </a:solidFill>
                <a:latin typeface="Arial"/>
                <a:cs typeface="Arial"/>
              </a:rPr>
              <a:t>Λ</a:t>
            </a:r>
            <a:r>
              <a:rPr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ΟΝΙΚΗΣ</a:t>
            </a:r>
            <a:endParaRPr sz="800">
              <a:latin typeface="Arial"/>
              <a:cs typeface="Arial"/>
            </a:endParaRPr>
          </a:p>
          <a:p>
            <a:pPr marR="0" algn="ctr">
              <a:lnSpc>
                <a:spcPct val="100000"/>
              </a:lnSpc>
              <a:spcBef>
                <a:spcPts val="40"/>
              </a:spcBef>
            </a:pPr>
            <a:r>
              <a:rPr lang="el-GR" sz="800" b="1" dirty="0" smtClean="0">
                <a:solidFill>
                  <a:srgbClr val="231F20"/>
                </a:solidFill>
                <a:latin typeface="Arial"/>
                <a:cs typeface="Arial"/>
              </a:rPr>
              <a:t>          </a:t>
            </a:r>
            <a:r>
              <a:rPr sz="800" b="1" smtClean="0">
                <a:solidFill>
                  <a:srgbClr val="231F20"/>
                </a:solidFill>
                <a:latin typeface="Arial"/>
                <a:cs typeface="Arial"/>
              </a:rPr>
              <a:t>ΤΜΗΜΑ</a:t>
            </a:r>
            <a:r>
              <a:rPr sz="800" b="1" spc="-45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ΑΓΩΓΗΣ</a:t>
            </a:r>
            <a:r>
              <a:rPr sz="800" b="1" spc="-25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0" dirty="0" smtClean="0">
                <a:solidFill>
                  <a:srgbClr val="231F20"/>
                </a:solidFill>
                <a:latin typeface="Arial"/>
                <a:cs typeface="Arial"/>
              </a:rPr>
              <a:t>ΥΓΕΙΑΣ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0" y="7635895"/>
            <a:ext cx="6858000" cy="1508105"/>
          </a:xfrm>
          <a:prstGeom prst="rect">
            <a:avLst/>
          </a:prstGeom>
          <a:solidFill>
            <a:srgbClr val="333399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Segoe UI Symbol" pitchFamily="34" charset="0"/>
              </a:rPr>
              <a:t>               </a:t>
            </a:r>
          </a:p>
          <a:p>
            <a:r>
              <a:rPr lang="el-GR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  <a:ea typeface="Segoe UI Symbol" pitchFamily="34" charset="0"/>
              </a:rPr>
              <a:t>                  </a:t>
            </a:r>
            <a:r>
              <a:rPr lang="el-GR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Πέμπτη 22</a:t>
            </a:r>
            <a:r>
              <a:rPr lang="en-US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/</a:t>
            </a:r>
            <a:r>
              <a:rPr lang="el-GR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10/2020</a:t>
            </a:r>
            <a:endParaRPr lang="en-US" sz="1600" b="1" dirty="0" smtClean="0">
              <a:solidFill>
                <a:srgbClr val="FFDB69"/>
              </a:solidFill>
              <a:latin typeface="Comic Sans MS" pitchFamily="66" charset="0"/>
              <a:ea typeface="Segoe UI Symbol" pitchFamily="34" charset="0"/>
            </a:endParaRPr>
          </a:p>
          <a:p>
            <a:r>
              <a:rPr lang="el-GR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                       16.</a:t>
            </a:r>
            <a:r>
              <a:rPr lang="en-US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0</a:t>
            </a:r>
            <a:r>
              <a:rPr lang="el-GR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0-19.00</a:t>
            </a:r>
          </a:p>
          <a:p>
            <a:r>
              <a:rPr lang="en-US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             </a:t>
            </a:r>
            <a:r>
              <a:rPr lang="el-GR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Μέσω της πλατφόρμας </a:t>
            </a:r>
            <a:r>
              <a:rPr lang="en-US" sz="2000" b="1" dirty="0" smtClean="0">
                <a:solidFill>
                  <a:srgbClr val="FFDB69"/>
                </a:solidFill>
                <a:latin typeface="Comic Sans MS" pitchFamily="66" charset="0"/>
                <a:ea typeface="Segoe UI Symbol" pitchFamily="34" charset="0"/>
              </a:rPr>
              <a:t>WEBEX</a:t>
            </a:r>
            <a:endParaRPr lang="el-GR" sz="1200" b="1" dirty="0" smtClean="0">
              <a:solidFill>
                <a:srgbClr val="FFDB69"/>
              </a:solidFill>
              <a:latin typeface="Comic Sans MS" pitchFamily="66" charset="0"/>
              <a:ea typeface="Segoe UI Symbol" pitchFamily="34" charset="0"/>
            </a:endParaRPr>
          </a:p>
          <a:p>
            <a:r>
              <a:rPr lang="el-GR" sz="1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  <a:ea typeface="Segoe UI Symbol" pitchFamily="34" charset="0"/>
              </a:rPr>
              <a:t>   </a:t>
            </a:r>
            <a:endParaRPr lang="el-GR" dirty="0"/>
          </a:p>
        </p:txBody>
      </p:sp>
      <p:pic>
        <p:nvPicPr>
          <p:cNvPr id="21" name="Picture 4" descr="SHM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8" y="285720"/>
            <a:ext cx="1290646" cy="439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- TextBox"/>
          <p:cNvSpPr txBox="1"/>
          <p:nvPr/>
        </p:nvSpPr>
        <p:spPr>
          <a:xfrm>
            <a:off x="0" y="3931034"/>
            <a:ext cx="6858000" cy="1569660"/>
          </a:xfrm>
          <a:prstGeom prst="rect">
            <a:avLst/>
          </a:prstGeom>
          <a:solidFill>
            <a:srgbClr val="FFDB69"/>
          </a:solidFill>
        </p:spPr>
        <p:txBody>
          <a:bodyPr wrap="square" rtlCol="0">
            <a:spAutoFit/>
          </a:bodyPr>
          <a:lstStyle/>
          <a:p>
            <a:pPr algn="ctr"/>
            <a:endParaRPr lang="el-GR" sz="2400" dirty="0" smtClean="0">
              <a:solidFill>
                <a:schemeClr val="accent4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l-GR" sz="2400" dirty="0" smtClean="0">
                <a:solidFill>
                  <a:srgbClr val="333399"/>
                </a:solidFill>
                <a:latin typeface="Comic Sans MS" pitchFamily="66" charset="0"/>
              </a:rPr>
              <a:t>Διαδικτυακή Ημερίδα:  </a:t>
            </a:r>
          </a:p>
          <a:p>
            <a:pPr algn="ctr"/>
            <a:r>
              <a:rPr lang="el-GR" sz="2400" dirty="0" smtClean="0">
                <a:solidFill>
                  <a:srgbClr val="333399"/>
                </a:solidFill>
                <a:latin typeface="Comic Sans MS" pitchFamily="66" charset="0"/>
              </a:rPr>
              <a:t>‘Αγωγή &amp; Προαγωγή Υγείας στο Σχολείο’</a:t>
            </a:r>
          </a:p>
          <a:p>
            <a:pPr algn="ctr"/>
            <a:endParaRPr lang="el-GR" sz="24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Comic Sans MS" pitchFamily="66" charset="0"/>
              <a:cs typeface="Segoe UI Semibold" pitchFamily="34" charset="0"/>
            </a:endParaRPr>
          </a:p>
        </p:txBody>
      </p:sp>
      <p:sp>
        <p:nvSpPr>
          <p:cNvPr id="1026" name="AutoShape 2" descr="ÎÏÎ¿ÏÎ­Î»ÎµÏÎ¼Î± ÎµÎ¹ÎºÏÎ½Î±Ï Î³Î¹Î± Î£Î¥ÎÎÎ¡ÎÎÎ£ÎÎ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ÎÏÎ¿ÏÎ­Î»ÎµÏÎ¼Î± ÎµÎ¹ÎºÏÎ½Î±Ï Î³Î¹Î± Î£Î¥ÎÎÎ¡ÎÎÎ£ÎÎ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" name="AutoShape 2" descr="https://blogs.sch.gr/atziafoul/files/2019/02/header-T-BULLY-300x129.png"/>
          <p:cNvSpPr>
            <a:spLocks noChangeAspect="1" noChangeArrowheads="1"/>
          </p:cNvSpPr>
          <p:nvPr/>
        </p:nvSpPr>
        <p:spPr bwMode="auto">
          <a:xfrm>
            <a:off x="155575" y="-922338"/>
            <a:ext cx="4495800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AutoShape 4" descr="https://blogs.sch.gr/atziafoul/files/2019/02/header-T-BULLY-300x129.png"/>
          <p:cNvSpPr>
            <a:spLocks noChangeAspect="1" noChangeArrowheads="1"/>
          </p:cNvSpPr>
          <p:nvPr/>
        </p:nvSpPr>
        <p:spPr bwMode="auto">
          <a:xfrm>
            <a:off x="155575" y="-922338"/>
            <a:ext cx="4495800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0" name="AutoShape 6" descr="https://blogs.sch.gr/atziafoul/files/2019/02/header-T-BULLY-300x129.png"/>
          <p:cNvSpPr>
            <a:spLocks noChangeAspect="1" noChangeArrowheads="1"/>
          </p:cNvSpPr>
          <p:nvPr/>
        </p:nvSpPr>
        <p:spPr bwMode="auto">
          <a:xfrm>
            <a:off x="155575" y="-922338"/>
            <a:ext cx="4495800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2" name="AutoShape 8" descr="https://blogs.sch.gr/atziafoul/files/2019/02/header-T-BULLY-300x129.png"/>
          <p:cNvSpPr>
            <a:spLocks noChangeAspect="1" noChangeArrowheads="1"/>
          </p:cNvSpPr>
          <p:nvPr/>
        </p:nvSpPr>
        <p:spPr bwMode="auto">
          <a:xfrm>
            <a:off x="155575" y="-922338"/>
            <a:ext cx="4495800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4" name="AutoShape 10" descr="https://blogs.sch.gr/atziafoul/files/2019/02/header-T-BULLY-300x129.png"/>
          <p:cNvSpPr>
            <a:spLocks noChangeAspect="1" noChangeArrowheads="1"/>
          </p:cNvSpPr>
          <p:nvPr/>
        </p:nvSpPr>
        <p:spPr bwMode="auto">
          <a:xfrm>
            <a:off x="155575" y="-922338"/>
            <a:ext cx="4495800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6" name="AutoShape 12" descr="Αποτέλεσμα εικόνας για καυγάδες στο σχολεί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8" name="AutoShape 14" descr="Αποτέλεσμα εικόνας για καυγάδες στο σχολεί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" name="AutoShape 2" descr="ΑΓΩΓΗ ΥΓΕΙΑΣ"/>
          <p:cNvSpPr>
            <a:spLocks noChangeAspect="1" noChangeArrowheads="1"/>
          </p:cNvSpPr>
          <p:nvPr/>
        </p:nvSpPr>
        <p:spPr bwMode="auto">
          <a:xfrm>
            <a:off x="155575" y="-533400"/>
            <a:ext cx="4105275" cy="1123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" name="AutoShape 4" descr="ΑΓΩΓΗ ΥΓΕΙΑΣ"/>
          <p:cNvSpPr>
            <a:spLocks noChangeAspect="1" noChangeArrowheads="1"/>
          </p:cNvSpPr>
          <p:nvPr/>
        </p:nvSpPr>
        <p:spPr bwMode="auto">
          <a:xfrm>
            <a:off x="155575" y="-533400"/>
            <a:ext cx="4105275" cy="1123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6" name="Picture 6" descr="ΑΓΩΓΗ ΥΓΕΙΑ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57356"/>
            <a:ext cx="6858000" cy="1857388"/>
          </a:xfrm>
          <a:prstGeom prst="rect">
            <a:avLst/>
          </a:prstGeom>
          <a:noFill/>
        </p:spPr>
      </p:pic>
      <p:sp>
        <p:nvSpPr>
          <p:cNvPr id="10" name="AutoShape 8" descr="Αγωγή Υγείας και Σχολείο- Η σημασία της στις ζωές και την υγεία των παιδιών  | Πολιτισμό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" name="AutoShape 10" descr="Αγωγή Υγείας και Σχολείο- Η σημασία της στις ζωές και την υγεία των παιδιών  | Πολιτισμό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5" name="AutoShape 12" descr="https://www.maxmag.gr/wp-content/uploads/2019/02/agogiigias-450x300-1-1.jpg"/>
          <p:cNvSpPr>
            <a:spLocks noChangeAspect="1" noChangeArrowheads="1"/>
          </p:cNvSpPr>
          <p:nvPr/>
        </p:nvSpPr>
        <p:spPr bwMode="auto">
          <a:xfrm>
            <a:off x="155575" y="-1447800"/>
            <a:ext cx="4533900" cy="3019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6" name="AutoShape 14" descr="https://www.maxmag.gr/wp-content/uploads/2019/02/agogiigias-450x300-1-1.jpg"/>
          <p:cNvSpPr>
            <a:spLocks noChangeAspect="1" noChangeArrowheads="1"/>
          </p:cNvSpPr>
          <p:nvPr/>
        </p:nvSpPr>
        <p:spPr bwMode="auto">
          <a:xfrm>
            <a:off x="155575" y="-1447800"/>
            <a:ext cx="4533900" cy="3019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" name="AutoShape 16" descr="https://www.maxmag.gr/wp-content/uploads/2019/02/agogiigias-450x300-1-1.jpg"/>
          <p:cNvSpPr>
            <a:spLocks noChangeAspect="1" noChangeArrowheads="1"/>
          </p:cNvSpPr>
          <p:nvPr/>
        </p:nvSpPr>
        <p:spPr bwMode="auto">
          <a:xfrm>
            <a:off x="155575" y="-1447800"/>
            <a:ext cx="4533900" cy="3019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9" name="28 - TextBox"/>
          <p:cNvSpPr txBox="1"/>
          <p:nvPr/>
        </p:nvSpPr>
        <p:spPr>
          <a:xfrm>
            <a:off x="285728" y="5715008"/>
            <a:ext cx="6572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b="1" dirty="0" smtClean="0">
                <a:solidFill>
                  <a:srgbClr val="C00000"/>
                </a:solidFill>
              </a:rPr>
              <a:t> Κινητή Μονάδα </a:t>
            </a:r>
            <a:r>
              <a:rPr lang="el-GR" b="1" dirty="0" smtClean="0">
                <a:solidFill>
                  <a:srgbClr val="C00000"/>
                </a:solidFill>
              </a:rPr>
              <a:t>Ψυχικής Υγείας Παιδιών &amp; Εφήβων</a:t>
            </a:r>
          </a:p>
          <a:p>
            <a:pPr>
              <a:buFont typeface="Arial" pitchFamily="34" charset="0"/>
              <a:buChar char="•"/>
            </a:pPr>
            <a:r>
              <a:rPr lang="el-GR" b="1" dirty="0" smtClean="0">
                <a:solidFill>
                  <a:srgbClr val="2E9230"/>
                </a:solidFill>
              </a:rPr>
              <a:t> Κέντρο </a:t>
            </a:r>
            <a:r>
              <a:rPr lang="el-GR" b="1" dirty="0" smtClean="0">
                <a:solidFill>
                  <a:srgbClr val="2E9230"/>
                </a:solidFill>
              </a:rPr>
              <a:t>Στήριξης Οικογένειας &amp; Παιδιού Π.Χ. Σ.Ο.Σ</a:t>
            </a:r>
          </a:p>
          <a:p>
            <a:pPr>
              <a:buFont typeface="Arial" pitchFamily="34" charset="0"/>
              <a:buChar char="•"/>
            </a:pPr>
            <a:r>
              <a:rPr lang="el-GR" b="1" dirty="0" smtClean="0">
                <a:solidFill>
                  <a:srgbClr val="0070C0"/>
                </a:solidFill>
              </a:rPr>
              <a:t> Κέντρο </a:t>
            </a:r>
            <a:r>
              <a:rPr lang="el-GR" b="1" dirty="0" smtClean="0">
                <a:solidFill>
                  <a:srgbClr val="0070C0"/>
                </a:solidFill>
              </a:rPr>
              <a:t>Πρόληψης </a:t>
            </a:r>
            <a:r>
              <a:rPr lang="el-GR" b="1" dirty="0" smtClean="0">
                <a:solidFill>
                  <a:srgbClr val="0070C0"/>
                </a:solidFill>
              </a:rPr>
              <a:t>&amp; Προαγωγής της Υγείας ‘Πυξίδα</a:t>
            </a:r>
            <a:r>
              <a:rPr lang="el-GR" b="1" dirty="0" smtClean="0">
                <a:solidFill>
                  <a:srgbClr val="0070C0"/>
                </a:solidFill>
              </a:rPr>
              <a:t>’</a:t>
            </a:r>
          </a:p>
          <a:p>
            <a:pPr>
              <a:buFont typeface="Arial" pitchFamily="34" charset="0"/>
              <a:buChar char="•"/>
            </a:pPr>
            <a:r>
              <a:rPr lang="el-GR" b="1" dirty="0" smtClean="0">
                <a:solidFill>
                  <a:srgbClr val="7030A0"/>
                </a:solidFill>
              </a:rPr>
              <a:t> Διεθνής Αμνηστία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87</Words>
  <Application>Microsoft Office PowerPoint</Application>
  <PresentationFormat>Προβολή στην οθόνη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Αγωγή Υγείας</cp:lastModifiedBy>
  <cp:revision>66</cp:revision>
  <dcterms:created xsi:type="dcterms:W3CDTF">2017-03-17T08:06:20Z</dcterms:created>
  <dcterms:modified xsi:type="dcterms:W3CDTF">2020-10-19T07:51:02Z</dcterms:modified>
</cp:coreProperties>
</file>